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4" r:id="rId13"/>
    <p:sldId id="275" r:id="rId14"/>
    <p:sldId id="268" r:id="rId15"/>
    <p:sldId id="269" r:id="rId16"/>
    <p:sldId id="270" r:id="rId17"/>
    <p:sldId id="272" r:id="rId18"/>
    <p:sldId id="273" r:id="rId19"/>
    <p:sldId id="276" r:id="rId20"/>
    <p:sldId id="277" r:id="rId21"/>
  </p:sldIdLst>
  <p:sldSz cx="9144000" cy="6858000" type="screen4x3"/>
  <p:notesSz cx="9313863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99CCFF"/>
    <a:srgbClr val="99FF99"/>
    <a:srgbClr val="66FF99"/>
    <a:srgbClr val="EAEAEA"/>
    <a:srgbClr val="F0F0F0"/>
    <a:srgbClr val="ECECEC"/>
    <a:srgbClr val="E6E6E6"/>
    <a:srgbClr val="A50021"/>
    <a:srgbClr val="ECF1F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1" autoAdjust="0"/>
    <p:restoredTop sz="94660"/>
  </p:normalViewPr>
  <p:slideViewPr>
    <p:cSldViewPr>
      <p:cViewPr varScale="1">
        <p:scale>
          <a:sx n="88" d="100"/>
          <a:sy n="88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292" y="-102"/>
      </p:cViewPr>
      <p:guideLst>
        <p:guide orient="horz" pos="2160"/>
        <p:guide pos="293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6007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5702" y="0"/>
            <a:ext cx="4036007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007D9-74F4-490D-AAE6-3118D34BEEBD}" type="datetimeFigureOut">
              <a:rPr lang="en-US" smtClean="0"/>
              <a:pPr/>
              <a:t>7/30/2010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1"/>
            <a:ext cx="4036007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5702" y="6513911"/>
            <a:ext cx="4036007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2AD03B-295A-471C-82D6-BABECB8266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6007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5702" y="0"/>
            <a:ext cx="4036007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C8D74-6DE6-4A77-9558-1301FDD927FA}" type="datetimeFigureOut">
              <a:rPr lang="en-US" smtClean="0"/>
              <a:pPr/>
              <a:t>7/30/2010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41638" y="514350"/>
            <a:ext cx="3430587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387" y="3257550"/>
            <a:ext cx="745109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1"/>
            <a:ext cx="4036007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5702" y="6513911"/>
            <a:ext cx="4036007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88653-004F-48BD-A0C3-3884060D30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648200"/>
            <a:ext cx="7086600" cy="990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544435" y="1246510"/>
            <a:ext cx="2721261" cy="1342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rgbClr val="A50021"/>
          </a:solidFill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>
            <a:lvl1pPr>
              <a:spcBef>
                <a:spcPts val="2400"/>
              </a:spcBef>
              <a:buFont typeface="Wingdings" pitchFamily="2" charset="2"/>
              <a:buChar char="§"/>
              <a:defRPr sz="1600"/>
            </a:lvl1pPr>
            <a:lvl2pPr>
              <a:spcBef>
                <a:spcPts val="1200"/>
              </a:spcBef>
              <a:buFont typeface="Wingdings" pitchFamily="2" charset="2"/>
              <a:buChar char="§"/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spcBef>
                <a:spcPts val="800"/>
              </a:spcBef>
              <a:defRPr sz="1200"/>
            </a:lvl3pPr>
            <a:lvl4pPr>
              <a:spcBef>
                <a:spcPts val="600"/>
              </a:spcBef>
              <a:defRPr sz="1050"/>
            </a:lvl4pPr>
            <a:lvl5pPr>
              <a:spcBef>
                <a:spcPts val="400"/>
              </a:spcBef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E4C6A-4908-4B49-A923-D249196ADE9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457200" y="6372225"/>
            <a:ext cx="952500" cy="333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24000"/>
            <a:ext cx="4724400" cy="4648200"/>
          </a:xfrm>
        </p:spPr>
        <p:txBody>
          <a:bodyPr/>
          <a:lstStyle>
            <a:lvl1pPr>
              <a:defRPr sz="1800"/>
            </a:lvl1pPr>
            <a:lvl2pPr>
              <a:spcBef>
                <a:spcPts val="1200"/>
              </a:spcBef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spcBef>
                <a:spcPts val="800"/>
              </a:spcBef>
              <a:defRPr sz="1200"/>
            </a:lvl3pPr>
            <a:lvl4pPr>
              <a:spcBef>
                <a:spcPts val="600"/>
              </a:spcBef>
              <a:defRPr sz="1050"/>
            </a:lvl4pPr>
            <a:lvl5pPr>
              <a:spcBef>
                <a:spcPts val="400"/>
              </a:spcBef>
              <a:defRPr sz="9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4000" y="1524000"/>
            <a:ext cx="3432175" cy="4648200"/>
          </a:xfrm>
        </p:spPr>
        <p:txBody>
          <a:bodyPr/>
          <a:lstStyle>
            <a:lvl1pPr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4631C1-3CDB-47F9-A7F7-6E6F05DBF4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A50021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457200" y="6372225"/>
            <a:ext cx="952500" cy="333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  <a:solidFill>
            <a:srgbClr val="A50021"/>
          </a:solidFill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4631C1-3CDB-47F9-A7F7-6E6F05DBF4F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457200" y="6372225"/>
            <a:ext cx="952500" cy="333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7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F7584-4A51-424A-AA52-C09D301A7D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800"/>
        </a:spcBef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vidco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Getting Things Done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surprisingly interesting system for managing your time effectively</a:t>
            </a:r>
          </a:p>
          <a:p>
            <a:r>
              <a:rPr lang="en-US" dirty="0" smtClean="0"/>
              <a:t>July 30,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Four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state – let’s GTD!</a:t>
            </a:r>
          </a:p>
          <a:p>
            <a:pPr lvl="1"/>
            <a:r>
              <a:rPr lang="en-US" dirty="0" smtClean="0"/>
              <a:t>+Inbox</a:t>
            </a:r>
          </a:p>
          <a:p>
            <a:pPr lvl="2"/>
            <a:r>
              <a:rPr lang="en-US" dirty="0" smtClean="0"/>
              <a:t>Plan Lab49 outing</a:t>
            </a:r>
          </a:p>
          <a:p>
            <a:pPr lvl="2"/>
            <a:r>
              <a:rPr lang="en-US" dirty="0" smtClean="0"/>
              <a:t>Line up a speaking engagement</a:t>
            </a:r>
          </a:p>
          <a:p>
            <a:pPr lvl="2"/>
            <a:r>
              <a:rPr lang="en-US" dirty="0" smtClean="0"/>
              <a:t>Set up system for tracking personal finances</a:t>
            </a:r>
          </a:p>
          <a:p>
            <a:pPr lvl="2"/>
            <a:r>
              <a:rPr lang="en-US" dirty="0" smtClean="0"/>
              <a:t>Other ideas?</a:t>
            </a:r>
          </a:p>
          <a:p>
            <a:pPr lvl="1"/>
            <a:r>
              <a:rPr lang="en-US" dirty="0" smtClean="0"/>
              <a:t>Someday/Maybe</a:t>
            </a:r>
          </a:p>
          <a:p>
            <a:pPr lvl="1"/>
            <a:r>
              <a:rPr lang="en-US" dirty="0" smtClean="0"/>
              <a:t>Reference</a:t>
            </a:r>
          </a:p>
          <a:p>
            <a:pPr lvl="1"/>
            <a:r>
              <a:rPr lang="en-US" dirty="0" smtClean="0"/>
              <a:t>Projects</a:t>
            </a:r>
          </a:p>
          <a:p>
            <a:pPr lvl="1"/>
            <a:r>
              <a:rPr lang="en-US" dirty="0" smtClean="0"/>
              <a:t>Waiting</a:t>
            </a:r>
          </a:p>
          <a:p>
            <a:pPr lvl="1"/>
            <a:r>
              <a:rPr lang="en-US" dirty="0" smtClean="0"/>
              <a:t>Next Actions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FE4C6A-4908-4B49-A923-D249196ADE92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4343400" y="1203960"/>
            <a:ext cx="4434840" cy="4450080"/>
            <a:chOff x="4480560" y="1203960"/>
            <a:chExt cx="4434840" cy="4450080"/>
          </a:xfrm>
        </p:grpSpPr>
        <p:sp>
          <p:nvSpPr>
            <p:cNvPr id="7" name="Rectangle 6"/>
            <p:cNvSpPr/>
            <p:nvPr/>
          </p:nvSpPr>
          <p:spPr>
            <a:xfrm>
              <a:off x="4892040" y="1203960"/>
              <a:ext cx="1371600" cy="182880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Stuff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8" name="Flowchart: Terminator 7"/>
            <p:cNvSpPr/>
            <p:nvPr/>
          </p:nvSpPr>
          <p:spPr>
            <a:xfrm>
              <a:off x="5029200" y="2179320"/>
              <a:ext cx="1097280" cy="182880"/>
            </a:xfrm>
            <a:prstGeom prst="flowChartTerminator">
              <a:avLst/>
            </a:prstGeom>
            <a:solidFill>
              <a:srgbClr val="99FF99"/>
            </a:solidFill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What is it?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9" name="Flowchart: Decision 8"/>
            <p:cNvSpPr/>
            <p:nvPr/>
          </p:nvSpPr>
          <p:spPr>
            <a:xfrm>
              <a:off x="4953000" y="2697480"/>
              <a:ext cx="1280160" cy="365760"/>
            </a:xfrm>
            <a:prstGeom prst="flowChartDecision">
              <a:avLst/>
            </a:prstGeom>
            <a:solidFill>
              <a:srgbClr val="FF7C80"/>
            </a:solidFill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err="1" smtClean="0">
                  <a:solidFill>
                    <a:schemeClr val="tx1"/>
                  </a:solidFill>
                </a:rPr>
                <a:t>Actionble</a:t>
              </a:r>
              <a:r>
                <a:rPr lang="en-US" sz="800" dirty="0" smtClean="0">
                  <a:solidFill>
                    <a:schemeClr val="tx1"/>
                  </a:solidFill>
                </a:rPr>
                <a:t>?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0" name="Flowchart: Decision 9"/>
            <p:cNvSpPr/>
            <p:nvPr/>
          </p:nvSpPr>
          <p:spPr>
            <a:xfrm>
              <a:off x="4953000" y="4008120"/>
              <a:ext cx="1280160" cy="365760"/>
            </a:xfrm>
            <a:prstGeom prst="flowChartDecision">
              <a:avLst/>
            </a:prstGeom>
            <a:solidFill>
              <a:srgbClr val="FF7C80"/>
            </a:solidFill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Is it &lt; 2 minutes?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1" name="Flowchart: Process 10"/>
            <p:cNvSpPr/>
            <p:nvPr/>
          </p:nvSpPr>
          <p:spPr>
            <a:xfrm>
              <a:off x="5166360" y="1639389"/>
              <a:ext cx="822960" cy="182880"/>
            </a:xfrm>
            <a:prstGeom prst="flowChartProcess">
              <a:avLst/>
            </a:prstGeom>
            <a:solidFill>
              <a:srgbClr val="99CCFF"/>
            </a:solidFill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+Inbox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2" name="Flowchart: Process 11"/>
            <p:cNvSpPr/>
            <p:nvPr/>
          </p:nvSpPr>
          <p:spPr>
            <a:xfrm>
              <a:off x="7406640" y="3832789"/>
              <a:ext cx="822960" cy="182880"/>
            </a:xfrm>
            <a:prstGeom prst="flowChartProcess">
              <a:avLst/>
            </a:prstGeom>
            <a:solidFill>
              <a:srgbClr val="99CCFF"/>
            </a:solidFill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b="1" dirty="0" smtClean="0">
                  <a:solidFill>
                    <a:schemeClr val="tx1"/>
                  </a:solidFill>
                </a:rPr>
                <a:t>Projects</a:t>
              </a:r>
              <a:endParaRPr lang="en-US" sz="800" b="1" dirty="0">
                <a:solidFill>
                  <a:schemeClr val="tx1"/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7406640" y="2423160"/>
              <a:ext cx="822960" cy="914400"/>
              <a:chOff x="4724400" y="2438400"/>
              <a:chExt cx="1371600" cy="1143000"/>
            </a:xfrm>
          </p:grpSpPr>
          <p:sp>
            <p:nvSpPr>
              <p:cNvPr id="14" name="Flowchart: Process 13"/>
              <p:cNvSpPr/>
              <p:nvPr/>
            </p:nvSpPr>
            <p:spPr>
              <a:xfrm>
                <a:off x="4724400" y="2438400"/>
                <a:ext cx="1371600" cy="228600"/>
              </a:xfrm>
              <a:prstGeom prst="flowChartProcess">
                <a:avLst/>
              </a:prstGeom>
              <a:solidFill>
                <a:srgbClr val="99CCFF"/>
              </a:solidFill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>
                    <a:solidFill>
                      <a:schemeClr val="tx1"/>
                    </a:solidFill>
                  </a:rPr>
                  <a:t>Trash</a:t>
                </a:r>
                <a:endParaRPr 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Flowchart: Process 14"/>
              <p:cNvSpPr/>
              <p:nvPr/>
            </p:nvSpPr>
            <p:spPr>
              <a:xfrm>
                <a:off x="4724400" y="2895600"/>
                <a:ext cx="1371600" cy="228600"/>
              </a:xfrm>
              <a:prstGeom prst="flowChartProcess">
                <a:avLst/>
              </a:prstGeom>
              <a:solidFill>
                <a:srgbClr val="99CCFF"/>
              </a:solidFill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dirty="0" smtClean="0">
                    <a:solidFill>
                      <a:schemeClr val="tx1"/>
                    </a:solidFill>
                  </a:rPr>
                  <a:t>Someday/Maybe</a:t>
                </a:r>
                <a:endParaRPr lang="en-US" sz="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Flowchart: Process 15"/>
              <p:cNvSpPr/>
              <p:nvPr/>
            </p:nvSpPr>
            <p:spPr>
              <a:xfrm>
                <a:off x="4724400" y="3352800"/>
                <a:ext cx="1371600" cy="228600"/>
              </a:xfrm>
              <a:prstGeom prst="flowChartProcess">
                <a:avLst/>
              </a:prstGeom>
              <a:solidFill>
                <a:srgbClr val="99CCFF"/>
              </a:solidFill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>
                    <a:solidFill>
                      <a:schemeClr val="tx1"/>
                    </a:solidFill>
                  </a:rPr>
                  <a:t>Reference</a:t>
                </a:r>
                <a:endParaRPr lang="en-US" sz="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7" name="Flowchart: Terminator 16"/>
            <p:cNvSpPr/>
            <p:nvPr/>
          </p:nvSpPr>
          <p:spPr>
            <a:xfrm>
              <a:off x="4480560" y="4800600"/>
              <a:ext cx="1097280" cy="182880"/>
            </a:xfrm>
            <a:prstGeom prst="flowChartTerminator">
              <a:avLst/>
            </a:prstGeom>
            <a:solidFill>
              <a:srgbClr val="99FF99"/>
            </a:solidFill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Do it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8" name="Flowchart: Terminator 17"/>
            <p:cNvSpPr/>
            <p:nvPr/>
          </p:nvSpPr>
          <p:spPr>
            <a:xfrm>
              <a:off x="5897880" y="4800600"/>
              <a:ext cx="1097280" cy="182880"/>
            </a:xfrm>
            <a:prstGeom prst="flowChartTerminator">
              <a:avLst/>
            </a:prstGeom>
            <a:solidFill>
              <a:srgbClr val="99FF99"/>
            </a:solidFill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Delegate it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19" name="Flowchart: Terminator 18"/>
            <p:cNvSpPr/>
            <p:nvPr/>
          </p:nvSpPr>
          <p:spPr>
            <a:xfrm>
              <a:off x="7315200" y="4800600"/>
              <a:ext cx="1097280" cy="182880"/>
            </a:xfrm>
            <a:prstGeom prst="flowChartTerminator">
              <a:avLst/>
            </a:prstGeom>
            <a:solidFill>
              <a:srgbClr val="99FF99"/>
            </a:solidFill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Defer it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0" name="Flowchart: Process 19"/>
            <p:cNvSpPr/>
            <p:nvPr/>
          </p:nvSpPr>
          <p:spPr>
            <a:xfrm>
              <a:off x="6035040" y="5471160"/>
              <a:ext cx="822960" cy="182880"/>
            </a:xfrm>
            <a:prstGeom prst="flowChartProcess">
              <a:avLst/>
            </a:prstGeom>
            <a:solidFill>
              <a:srgbClr val="99CCFF"/>
            </a:solidFill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Waiting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1" name="Flowchart: Process 20"/>
            <p:cNvSpPr/>
            <p:nvPr/>
          </p:nvSpPr>
          <p:spPr>
            <a:xfrm>
              <a:off x="8092440" y="5471160"/>
              <a:ext cx="822960" cy="182880"/>
            </a:xfrm>
            <a:prstGeom prst="flowChartProcess">
              <a:avLst/>
            </a:prstGeom>
            <a:solidFill>
              <a:srgbClr val="99CCFF"/>
            </a:solidFill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Calendar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2" name="Flowchart: Process 21"/>
            <p:cNvSpPr/>
            <p:nvPr/>
          </p:nvSpPr>
          <p:spPr>
            <a:xfrm>
              <a:off x="7040880" y="5471160"/>
              <a:ext cx="822960" cy="182880"/>
            </a:xfrm>
            <a:prstGeom prst="flowChartProcess">
              <a:avLst/>
            </a:prstGeom>
            <a:solidFill>
              <a:srgbClr val="99CCFF"/>
            </a:solidFill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Next Actions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rot="5400000">
              <a:off x="6263640" y="5227479"/>
              <a:ext cx="365760" cy="953"/>
            </a:xfrm>
            <a:prstGeom prst="straightConnector1">
              <a:avLst/>
            </a:prstGeom>
            <a:ln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10800000" flipV="1">
              <a:off x="7498080" y="5044440"/>
              <a:ext cx="275273" cy="365760"/>
            </a:xfrm>
            <a:prstGeom prst="straightConnector1">
              <a:avLst/>
            </a:prstGeom>
            <a:ln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8001953" y="5044440"/>
              <a:ext cx="501967" cy="365760"/>
            </a:xfrm>
            <a:prstGeom prst="straightConnector1">
              <a:avLst/>
            </a:prstGeom>
            <a:ln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10800000" flipV="1">
              <a:off x="5029200" y="4373880"/>
              <a:ext cx="275273" cy="365760"/>
            </a:xfrm>
            <a:prstGeom prst="straightConnector1">
              <a:avLst/>
            </a:prstGeom>
            <a:ln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5898833" y="4312920"/>
              <a:ext cx="410527" cy="426720"/>
            </a:xfrm>
            <a:prstGeom prst="straightConnector1">
              <a:avLst/>
            </a:prstGeom>
            <a:ln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4983480" y="4404360"/>
              <a:ext cx="32573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Yes</a:t>
              </a:r>
              <a:endParaRPr lang="en-US" sz="8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145214" y="4373880"/>
              <a:ext cx="3048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No</a:t>
              </a:r>
              <a:endParaRPr lang="en-US" sz="800" dirty="0"/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6035040" y="4312920"/>
              <a:ext cx="1280160" cy="487680"/>
            </a:xfrm>
            <a:prstGeom prst="straightConnector1">
              <a:avLst/>
            </a:prstGeom>
            <a:ln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Flowchart: Terminator 30"/>
            <p:cNvSpPr/>
            <p:nvPr/>
          </p:nvSpPr>
          <p:spPr>
            <a:xfrm>
              <a:off x="5029200" y="3459480"/>
              <a:ext cx="1097280" cy="182880"/>
            </a:xfrm>
            <a:prstGeom prst="flowChartTerminator">
              <a:avLst/>
            </a:prstGeom>
            <a:solidFill>
              <a:srgbClr val="99FF99"/>
            </a:solidFill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Next action?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rot="5400000">
              <a:off x="5455920" y="3825399"/>
              <a:ext cx="243840" cy="953"/>
            </a:xfrm>
            <a:prstGeom prst="straightConnector1">
              <a:avLst/>
            </a:prstGeom>
            <a:ln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rot="5400000">
              <a:off x="5456396" y="3276124"/>
              <a:ext cx="243840" cy="953"/>
            </a:xfrm>
            <a:prstGeom prst="straightConnector1">
              <a:avLst/>
            </a:prstGeom>
            <a:ln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5362303" y="3137264"/>
              <a:ext cx="32573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Yes</a:t>
              </a:r>
              <a:endParaRPr lang="en-US" sz="800" dirty="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V="1">
              <a:off x="6035040" y="2527663"/>
              <a:ext cx="1332412" cy="261257"/>
            </a:xfrm>
            <a:prstGeom prst="straightConnector1">
              <a:avLst/>
            </a:prstGeom>
            <a:ln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6035040" y="2997925"/>
              <a:ext cx="1332412" cy="243841"/>
            </a:xfrm>
            <a:prstGeom prst="straightConnector1">
              <a:avLst/>
            </a:prstGeom>
            <a:ln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6172200" y="2876006"/>
              <a:ext cx="1188720" cy="8710"/>
            </a:xfrm>
            <a:prstGeom prst="straightConnector1">
              <a:avLst/>
            </a:prstGeom>
            <a:ln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6217920" y="2719251"/>
              <a:ext cx="3048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No</a:t>
              </a:r>
              <a:endParaRPr lang="en-US" sz="800" dirty="0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rot="5400000">
              <a:off x="5456396" y="2544604"/>
              <a:ext cx="243840" cy="953"/>
            </a:xfrm>
            <a:prstGeom prst="straightConnector1">
              <a:avLst/>
            </a:prstGeom>
            <a:ln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rot="5400000">
              <a:off x="5456396" y="2004672"/>
              <a:ext cx="243840" cy="953"/>
            </a:xfrm>
            <a:prstGeom prst="straightConnector1">
              <a:avLst/>
            </a:prstGeom>
            <a:ln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rot="5400000">
              <a:off x="5456398" y="1490866"/>
              <a:ext cx="243840" cy="953"/>
            </a:xfrm>
            <a:prstGeom prst="straightConnector1">
              <a:avLst/>
            </a:prstGeom>
            <a:ln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5897880" y="3093720"/>
              <a:ext cx="1463040" cy="792480"/>
            </a:xfrm>
            <a:prstGeom prst="straightConnector1">
              <a:avLst/>
            </a:prstGeom>
            <a:ln>
              <a:prstDash val="das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7498080" y="4015669"/>
              <a:ext cx="12186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sz="800" dirty="0" smtClean="0"/>
                <a:t> Plan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800" dirty="0" smtClean="0"/>
                <a:t> Capture 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800" dirty="0" smtClean="0"/>
                <a:t> Review for next actions</a:t>
              </a:r>
              <a:endParaRPr lang="en-US" sz="8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200132" y="3337560"/>
              <a:ext cx="10054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 smtClean="0"/>
                <a:t>Needs to be broken</a:t>
              </a:r>
            </a:p>
            <a:p>
              <a:pPr algn="ctr"/>
              <a:r>
                <a:rPr lang="en-US" sz="800" dirty="0" smtClean="0"/>
                <a:t>down Into actions</a:t>
              </a:r>
              <a:endParaRPr lang="en-US" sz="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Action Contexts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If you are out doing errands, why should you be thinking about computer-related tasks?</a:t>
            </a:r>
          </a:p>
          <a:p>
            <a:r>
              <a:rPr lang="en-US" dirty="0" smtClean="0"/>
              <a:t>If you are in the office, why should you be thinking about fixing a home plumbing problem?</a:t>
            </a:r>
          </a:p>
          <a:p>
            <a:r>
              <a:rPr lang="en-US" dirty="0" smtClean="0"/>
              <a:t>Context-based categories (convention – precede with @):</a:t>
            </a:r>
          </a:p>
          <a:p>
            <a:pPr lvl="1"/>
            <a:r>
              <a:rPr lang="en-US" dirty="0" smtClean="0"/>
              <a:t>Next Actions</a:t>
            </a:r>
          </a:p>
          <a:p>
            <a:pPr lvl="1"/>
            <a:r>
              <a:rPr lang="en-US" dirty="0" smtClean="0"/>
              <a:t>@Errands</a:t>
            </a:r>
            <a:endParaRPr lang="en-US" dirty="0" smtClean="0"/>
          </a:p>
          <a:p>
            <a:pPr lvl="2"/>
            <a:r>
              <a:rPr lang="en-US" dirty="0" smtClean="0"/>
              <a:t>Buy milk</a:t>
            </a:r>
            <a:endParaRPr lang="en-US" dirty="0" smtClean="0"/>
          </a:p>
          <a:p>
            <a:pPr lvl="1"/>
            <a:r>
              <a:rPr lang="en-US" dirty="0" smtClean="0"/>
              <a:t>@Home</a:t>
            </a:r>
          </a:p>
          <a:p>
            <a:pPr lvl="2"/>
            <a:r>
              <a:rPr lang="en-US" dirty="0" smtClean="0"/>
              <a:t>Fix kitchen faucet</a:t>
            </a:r>
            <a:endParaRPr lang="en-US" dirty="0" smtClean="0"/>
          </a:p>
          <a:p>
            <a:pPr lvl="1"/>
            <a:r>
              <a:rPr lang="en-US" dirty="0" smtClean="0"/>
              <a:t>@Lab</a:t>
            </a:r>
            <a:endParaRPr lang="en-US" dirty="0" smtClean="0"/>
          </a:p>
          <a:p>
            <a:pPr lvl="2"/>
            <a:r>
              <a:rPr lang="en-US" dirty="0" smtClean="0"/>
              <a:t>Customize settings on desk phone</a:t>
            </a:r>
            <a:endParaRPr lang="en-US" dirty="0" smtClean="0"/>
          </a:p>
          <a:p>
            <a:pPr lvl="1"/>
            <a:r>
              <a:rPr lang="en-US" dirty="0" smtClean="0"/>
              <a:t>@Remote (office)</a:t>
            </a:r>
            <a:endParaRPr lang="en-US" dirty="0" smtClean="0"/>
          </a:p>
          <a:p>
            <a:pPr lvl="2"/>
            <a:r>
              <a:rPr lang="en-US" dirty="0" smtClean="0"/>
              <a:t>Review GTD presentation</a:t>
            </a:r>
            <a:endParaRPr lang="en-US" dirty="0" smtClean="0"/>
          </a:p>
          <a:p>
            <a:pPr lvl="1"/>
            <a:r>
              <a:rPr lang="en-US" dirty="0" smtClean="0"/>
              <a:t>@Transit</a:t>
            </a:r>
          </a:p>
          <a:p>
            <a:pPr lvl="2"/>
            <a:r>
              <a:rPr lang="en-US" dirty="0" smtClean="0"/>
              <a:t>Skim HTML5 book</a:t>
            </a:r>
          </a:p>
          <a:p>
            <a:pPr lvl="1"/>
            <a:r>
              <a:rPr lang="en-US" dirty="0" smtClean="0"/>
              <a:t>@Agendas</a:t>
            </a:r>
          </a:p>
          <a:p>
            <a:pPr lvl="2"/>
            <a:r>
              <a:rPr lang="en-US" dirty="0" smtClean="0"/>
              <a:t>Parents – what are we doing for the family reunion this year?</a:t>
            </a:r>
          </a:p>
          <a:p>
            <a:pPr lvl="2"/>
            <a:r>
              <a:rPr lang="en-US" dirty="0" smtClean="0"/>
              <a:t>Practice Head – </a:t>
            </a:r>
            <a:r>
              <a:rPr lang="en-US" dirty="0" smtClean="0"/>
              <a:t>ask for study recommendations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FE4C6A-4908-4B49-A923-D249196ADE92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219200" y="2514600"/>
            <a:ext cx="914400" cy="152400"/>
            <a:chOff x="1219200" y="2743200"/>
            <a:chExt cx="914400" cy="1524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219200" y="2743200"/>
              <a:ext cx="914400" cy="152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 flipV="1">
              <a:off x="1219200" y="2743200"/>
              <a:ext cx="914400" cy="152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the Calendar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Your calendar is not a garbage can to store tasks that you think “should be done that day”</a:t>
            </a:r>
          </a:p>
          <a:p>
            <a:pPr lvl="1"/>
            <a:r>
              <a:rPr lang="en-US" dirty="0" smtClean="0"/>
              <a:t>Many people are tempted to plan work by distributing tasks onto their </a:t>
            </a:r>
            <a:r>
              <a:rPr lang="en-US" dirty="0" smtClean="0"/>
              <a:t>calendar – don’t do that</a:t>
            </a:r>
            <a:endParaRPr lang="en-US" dirty="0" smtClean="0"/>
          </a:p>
          <a:p>
            <a:pPr lvl="1"/>
            <a:r>
              <a:rPr lang="en-US" dirty="0" smtClean="0"/>
              <a:t>Disagree with the Franklin </a:t>
            </a:r>
            <a:r>
              <a:rPr lang="en-US" dirty="0" smtClean="0"/>
              <a:t>Covey concept of putting tasks on your calendar and </a:t>
            </a:r>
            <a:r>
              <a:rPr lang="en-US" dirty="0" smtClean="0"/>
              <a:t>pushing </a:t>
            </a:r>
            <a:r>
              <a:rPr lang="en-US" dirty="0" smtClean="0"/>
              <a:t>them </a:t>
            </a:r>
            <a:r>
              <a:rPr lang="en-US" dirty="0" smtClean="0"/>
              <a:t>forward</a:t>
            </a:r>
            <a:endParaRPr lang="en-US" dirty="0" smtClean="0"/>
          </a:p>
          <a:p>
            <a:r>
              <a:rPr lang="en-US" dirty="0" smtClean="0"/>
              <a:t>Your calendar should be used exclusively for hard constraints</a:t>
            </a:r>
          </a:p>
          <a:p>
            <a:pPr lvl="1"/>
            <a:r>
              <a:rPr lang="en-US" dirty="0" smtClean="0"/>
              <a:t>Scheduled meetings</a:t>
            </a:r>
          </a:p>
          <a:p>
            <a:pPr lvl="1"/>
            <a:r>
              <a:rPr lang="en-US" dirty="0" smtClean="0"/>
              <a:t>Scheduled conference calls</a:t>
            </a:r>
          </a:p>
          <a:p>
            <a:pPr lvl="1"/>
            <a:r>
              <a:rPr lang="en-US" dirty="0" smtClean="0"/>
              <a:t>Items that must </a:t>
            </a:r>
            <a:r>
              <a:rPr lang="en-US" dirty="0" smtClean="0"/>
              <a:t>absolutely be </a:t>
            </a:r>
            <a:r>
              <a:rPr lang="en-US" dirty="0" smtClean="0"/>
              <a:t>done on </a:t>
            </a:r>
            <a:r>
              <a:rPr lang="en-US" dirty="0" smtClean="0"/>
              <a:t>a particular day</a:t>
            </a:r>
            <a:endParaRPr lang="en-US" dirty="0" smtClean="0"/>
          </a:p>
          <a:p>
            <a:pPr lvl="1"/>
            <a:r>
              <a:rPr lang="en-US" dirty="0" smtClean="0"/>
              <a:t>If the time is not constrained, don’t specify it (e.g. use Outlook “all day event” checkbox)</a:t>
            </a:r>
          </a:p>
          <a:p>
            <a:r>
              <a:rPr lang="en-US" dirty="0" smtClean="0"/>
              <a:t>This </a:t>
            </a:r>
            <a:r>
              <a:rPr lang="en-US" dirty="0" smtClean="0"/>
              <a:t>creates a clear discipline</a:t>
            </a:r>
            <a:endParaRPr lang="en-US" dirty="0" smtClean="0"/>
          </a:p>
          <a:p>
            <a:pPr lvl="1"/>
            <a:r>
              <a:rPr lang="en-US" dirty="0" smtClean="0"/>
              <a:t>If it’s on your calendar, it’s mandatory</a:t>
            </a:r>
          </a:p>
          <a:p>
            <a:pPr lvl="1"/>
            <a:r>
              <a:rPr lang="en-US" dirty="0" smtClean="0"/>
              <a:t>If you have a free moment, go to your Next Actions list</a:t>
            </a:r>
          </a:p>
          <a:p>
            <a:r>
              <a:rPr lang="en-US" dirty="0" smtClean="0"/>
              <a:t>If you try to plan your day using the calendar, you’ll stop looking at the Next Actions list</a:t>
            </a:r>
          </a:p>
          <a:p>
            <a:pPr lvl="1"/>
            <a:r>
              <a:rPr lang="en-US" dirty="0" smtClean="0"/>
              <a:t>You will stop trusting the system and it will fall apart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E4631C1-3CDB-47F9-A7F7-6E6F05DBF4F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Email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dirty="0" smtClean="0"/>
              <a:t>Don’t use email as your to-do list</a:t>
            </a:r>
          </a:p>
          <a:p>
            <a:r>
              <a:rPr lang="en-US" dirty="0" smtClean="0"/>
              <a:t>Try to clean out your email box, or at least tag everything as read</a:t>
            </a:r>
          </a:p>
          <a:p>
            <a:pPr lvl="1"/>
            <a:r>
              <a:rPr lang="en-US" dirty="0" smtClean="0"/>
              <a:t>So that the unread messages count is meaningful</a:t>
            </a:r>
          </a:p>
          <a:p>
            <a:r>
              <a:rPr lang="en-US" dirty="0" smtClean="0"/>
              <a:t>If the email implies a next action, create one on the spot</a:t>
            </a:r>
          </a:p>
          <a:p>
            <a:r>
              <a:rPr lang="en-US" dirty="0" smtClean="0"/>
              <a:t>e.g. for Outlook</a:t>
            </a:r>
          </a:p>
          <a:p>
            <a:pPr lvl="1"/>
            <a:r>
              <a:rPr lang="en-US" dirty="0" smtClean="0"/>
              <a:t>Ctrl-A, Ctrl-C, Ctrl-Shift-K , Ctrl-V</a:t>
            </a:r>
          </a:p>
          <a:p>
            <a:pPr lvl="1"/>
            <a:r>
              <a:rPr lang="en-US" dirty="0" smtClean="0"/>
              <a:t>Or even better, draft the email to the Tasks header on the left</a:t>
            </a:r>
          </a:p>
          <a:p>
            <a:r>
              <a:rPr lang="en-US" dirty="0" smtClean="0"/>
              <a:t>For Mac people I’m sure there’s some mouse-oriented carpal-tunnel inducing equivalent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FE4C6A-4908-4B49-A923-D249196ADE92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Top down approach doesn’t really work</a:t>
            </a:r>
          </a:p>
          <a:p>
            <a:pPr lvl="1"/>
            <a:r>
              <a:rPr lang="en-US" dirty="0" smtClean="0"/>
              <a:t>Intellectually you ought to work from the top down</a:t>
            </a:r>
          </a:p>
          <a:p>
            <a:pPr lvl="1"/>
            <a:r>
              <a:rPr lang="en-US" dirty="0" smtClean="0"/>
              <a:t>Personal/corporate missions, then objectives, then implementation details</a:t>
            </a:r>
          </a:p>
          <a:p>
            <a:pPr lvl="1"/>
            <a:r>
              <a:rPr lang="en-US" dirty="0" smtClean="0"/>
              <a:t>But this doesn’t fit with rapidly changing environments with constant distractions</a:t>
            </a:r>
          </a:p>
          <a:p>
            <a:r>
              <a:rPr lang="en-US" dirty="0" smtClean="0"/>
              <a:t>GTD approach is bottom up</a:t>
            </a:r>
          </a:p>
          <a:p>
            <a:pPr lvl="1"/>
            <a:r>
              <a:rPr lang="en-US" dirty="0" smtClean="0"/>
              <a:t>At 3:22 on Wednesday, how do you decide what to do?</a:t>
            </a:r>
          </a:p>
          <a:p>
            <a:pPr lvl="1"/>
            <a:r>
              <a:rPr lang="en-US" dirty="0" smtClean="0"/>
              <a:t>Filter by context</a:t>
            </a:r>
          </a:p>
          <a:p>
            <a:pPr lvl="2"/>
            <a:r>
              <a:rPr lang="en-US" dirty="0" smtClean="0"/>
              <a:t>Are you on the subway? Reply to emails, review documents, etc.</a:t>
            </a:r>
          </a:p>
          <a:p>
            <a:pPr lvl="2"/>
            <a:r>
              <a:rPr lang="en-US" dirty="0" smtClean="0"/>
              <a:t>Context-based task categories make this easier; filter your list, then pick a task</a:t>
            </a:r>
          </a:p>
          <a:p>
            <a:pPr lvl="1"/>
            <a:r>
              <a:rPr lang="en-US" dirty="0" smtClean="0"/>
              <a:t>Filter by time available</a:t>
            </a:r>
          </a:p>
          <a:p>
            <a:pPr lvl="2"/>
            <a:r>
              <a:rPr lang="en-US" dirty="0" smtClean="0"/>
              <a:t>Do you have only 15 minutes before a meeting? Do something quick</a:t>
            </a:r>
          </a:p>
          <a:p>
            <a:pPr lvl="1"/>
            <a:r>
              <a:rPr lang="en-US" dirty="0" smtClean="0"/>
              <a:t>Filter by energy available</a:t>
            </a:r>
          </a:p>
          <a:p>
            <a:pPr lvl="2"/>
            <a:r>
              <a:rPr lang="en-US" dirty="0" smtClean="0"/>
              <a:t>Are you mentally tired? Do your </a:t>
            </a:r>
            <a:r>
              <a:rPr lang="en-US" dirty="0" err="1" smtClean="0"/>
              <a:t>Clicktime</a:t>
            </a:r>
            <a:r>
              <a:rPr lang="en-US" dirty="0" smtClean="0"/>
              <a:t> sheets</a:t>
            </a:r>
          </a:p>
          <a:p>
            <a:pPr lvl="1"/>
            <a:r>
              <a:rPr lang="en-US" dirty="0" smtClean="0"/>
              <a:t>Filter by priority</a:t>
            </a:r>
          </a:p>
          <a:p>
            <a:pPr lvl="2"/>
            <a:r>
              <a:rPr lang="en-US" dirty="0" smtClean="0"/>
              <a:t>If you have some open space, pick </a:t>
            </a:r>
            <a:r>
              <a:rPr lang="en-US" dirty="0" smtClean="0"/>
              <a:t>whatever is most important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FE4C6A-4908-4B49-A923-D249196ADE92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Determining next </a:t>
            </a:r>
            <a:r>
              <a:rPr lang="en-US" dirty="0" smtClean="0"/>
              <a:t>actions for each project</a:t>
            </a:r>
          </a:p>
          <a:p>
            <a:r>
              <a:rPr lang="en-US" dirty="0" smtClean="0"/>
              <a:t>GTD philosophy is to use “natural planning” </a:t>
            </a:r>
          </a:p>
          <a:p>
            <a:pPr lvl="1"/>
            <a:r>
              <a:rPr lang="en-US" dirty="0" smtClean="0"/>
              <a:t>Which means in essence, don’t stress about it, just plan it like you would a dinner party</a:t>
            </a:r>
          </a:p>
          <a:p>
            <a:r>
              <a:rPr lang="en-US" dirty="0" smtClean="0"/>
              <a:t>Natural planning can be thought of in five steps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Define purpose and principles (Why are you doing this? What are you trying to accomplish?)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Envision the outcome (Intimate dinner party? Or a big party with a DJ?))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Brainstorm (What time should we go? What do we feel like eating? Any new places we want to try?)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Organize (Let’s see if the restaurant is open. Let’s check in with some friends about dates.)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Identify next actions (This part is easy by this stage.)</a:t>
            </a:r>
          </a:p>
          <a:p>
            <a:r>
              <a:rPr lang="en-US" dirty="0" smtClean="0"/>
              <a:t>Unnatural </a:t>
            </a:r>
            <a:r>
              <a:rPr lang="en-US" dirty="0" smtClean="0"/>
              <a:t>planning (sound familiar?)</a:t>
            </a: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 smtClean="0"/>
              <a:t>We need to have a dinner party! Who’s got some good ideas?”</a:t>
            </a:r>
          </a:p>
          <a:p>
            <a:pPr lvl="1"/>
            <a:r>
              <a:rPr lang="en-US" dirty="0" smtClean="0"/>
              <a:t>“</a:t>
            </a:r>
            <a:r>
              <a:rPr lang="en-US" dirty="0" smtClean="0"/>
              <a:t>Let’s </a:t>
            </a:r>
            <a:r>
              <a:rPr lang="en-US" dirty="0" smtClean="0"/>
              <a:t>start by writing an </a:t>
            </a:r>
            <a:r>
              <a:rPr lang="en-US" dirty="0" smtClean="0"/>
              <a:t>outline for our dinner </a:t>
            </a:r>
            <a:r>
              <a:rPr lang="en-US" dirty="0" smtClean="0"/>
              <a:t>party.”</a:t>
            </a: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 smtClean="0"/>
              <a:t>Let’s agree on a mission for our dinner party.”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FE4C6A-4908-4B49-A923-D249196ADE92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is the most important part of GTD from the perspective of clearing your head</a:t>
            </a:r>
          </a:p>
          <a:p>
            <a:r>
              <a:rPr lang="en-US" dirty="0" smtClean="0"/>
              <a:t>Gather 100% of the incompletes</a:t>
            </a:r>
          </a:p>
          <a:p>
            <a:pPr lvl="1"/>
            <a:r>
              <a:rPr lang="en-US" dirty="0" smtClean="0"/>
              <a:t>Physical in-basket</a:t>
            </a:r>
          </a:p>
          <a:p>
            <a:pPr lvl="1"/>
            <a:r>
              <a:rPr lang="en-US" dirty="0" smtClean="0"/>
              <a:t>Paper-based note-taking devices</a:t>
            </a:r>
          </a:p>
          <a:p>
            <a:pPr lvl="1"/>
            <a:r>
              <a:rPr lang="en-US" dirty="0" smtClean="0"/>
              <a:t>Electronic note-taking devices</a:t>
            </a:r>
          </a:p>
          <a:p>
            <a:pPr lvl="1"/>
            <a:r>
              <a:rPr lang="en-US" dirty="0" smtClean="0"/>
              <a:t>Voice-recording devices</a:t>
            </a:r>
          </a:p>
          <a:p>
            <a:pPr lvl="1"/>
            <a:r>
              <a:rPr lang="en-US" dirty="0" smtClean="0"/>
              <a:t>E-mail</a:t>
            </a:r>
          </a:p>
          <a:p>
            <a:pPr lvl="1"/>
            <a:r>
              <a:rPr lang="en-US" dirty="0" smtClean="0"/>
              <a:t>+Inbox category</a:t>
            </a:r>
          </a:p>
          <a:p>
            <a:r>
              <a:rPr lang="en-US" dirty="0" smtClean="0"/>
              <a:t>Add freely to Projects and Someday/Maybe categories – use triggers to get ideas</a:t>
            </a:r>
          </a:p>
          <a:p>
            <a:pPr lvl="1"/>
            <a:r>
              <a:rPr lang="en-US" dirty="0" smtClean="0"/>
              <a:t>Professional: Incomplete projects, commitments to others, financial, administration, supplies, office, etc.</a:t>
            </a:r>
          </a:p>
          <a:p>
            <a:pPr lvl="1"/>
            <a:r>
              <a:rPr lang="en-US" dirty="0" smtClean="0"/>
              <a:t>Personal: Home, hobbies, skills, creative expression, clothes, gear, trips to take, organizations to join, etc.</a:t>
            </a:r>
          </a:p>
          <a:p>
            <a:pPr lvl="1"/>
            <a:r>
              <a:rPr lang="en-US" dirty="0" smtClean="0"/>
              <a:t>Review loose papers, notes, calendar items, projects, etc.</a:t>
            </a:r>
          </a:p>
          <a:p>
            <a:pPr lvl="1"/>
            <a:r>
              <a:rPr lang="en-US" dirty="0" smtClean="0"/>
              <a:t>Empty your head – try to think of everything</a:t>
            </a:r>
          </a:p>
          <a:p>
            <a:pPr lvl="1"/>
            <a:r>
              <a:rPr lang="en-US" dirty="0" smtClean="0"/>
              <a:t>Be creative and courageous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FE4C6A-4908-4B49-A923-D249196ADE92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Refinements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Keep a list of priorities at different levels, and review quarterly or even annually</a:t>
            </a:r>
          </a:p>
          <a:p>
            <a:pPr lvl="1"/>
            <a:r>
              <a:rPr lang="en-US" dirty="0" smtClean="0"/>
              <a:t>Priorities 1 – Life</a:t>
            </a:r>
          </a:p>
          <a:p>
            <a:pPr lvl="1"/>
            <a:r>
              <a:rPr lang="en-US" dirty="0" smtClean="0"/>
              <a:t>Priorities 2 – 3-5 year vision</a:t>
            </a:r>
          </a:p>
          <a:p>
            <a:pPr lvl="1"/>
            <a:r>
              <a:rPr lang="en-US" dirty="0" smtClean="0"/>
              <a:t>Priorities 3 – 1-2 year goals</a:t>
            </a:r>
          </a:p>
          <a:p>
            <a:pPr lvl="1"/>
            <a:r>
              <a:rPr lang="en-US" dirty="0" smtClean="0"/>
              <a:t>Priorities 4 – areas of responsibility</a:t>
            </a:r>
          </a:p>
          <a:p>
            <a:pPr lvl="1"/>
            <a:r>
              <a:rPr lang="en-US" dirty="0" smtClean="0"/>
              <a:t>Projects </a:t>
            </a:r>
            <a:r>
              <a:rPr lang="en-US" dirty="0" smtClean="0"/>
              <a:t>(conceptually equivalent to “Priorities 5”)</a:t>
            </a:r>
            <a:endParaRPr lang="en-US" dirty="0" smtClean="0"/>
          </a:p>
          <a:p>
            <a:r>
              <a:rPr lang="en-US" dirty="0" smtClean="0"/>
              <a:t>Project subcategories (job-specific), e.g.</a:t>
            </a:r>
          </a:p>
          <a:p>
            <a:pPr lvl="1"/>
            <a:r>
              <a:rPr lang="en-US" dirty="0" smtClean="0"/>
              <a:t>Projects – General </a:t>
            </a:r>
          </a:p>
          <a:p>
            <a:pPr lvl="1"/>
            <a:r>
              <a:rPr lang="en-US" dirty="0" smtClean="0"/>
              <a:t>Projects – Client </a:t>
            </a:r>
          </a:p>
          <a:p>
            <a:pPr lvl="1"/>
            <a:r>
              <a:rPr lang="en-US" dirty="0" smtClean="0"/>
              <a:t>Projects – Sales</a:t>
            </a:r>
          </a:p>
          <a:p>
            <a:r>
              <a:rPr lang="en-US" dirty="0" smtClean="0"/>
              <a:t>Reference subcategories</a:t>
            </a:r>
          </a:p>
          <a:p>
            <a:pPr lvl="1"/>
            <a:r>
              <a:rPr lang="en-US" dirty="0" smtClean="0"/>
              <a:t>Reference – General</a:t>
            </a:r>
          </a:p>
          <a:p>
            <a:pPr lvl="1"/>
            <a:r>
              <a:rPr lang="en-US" dirty="0" smtClean="0"/>
              <a:t>Reference – People </a:t>
            </a:r>
          </a:p>
          <a:p>
            <a:pPr lvl="1"/>
            <a:r>
              <a:rPr lang="en-US" dirty="0" smtClean="0"/>
              <a:t>Reference – Recommendations</a:t>
            </a:r>
          </a:p>
          <a:p>
            <a:pPr lvl="1"/>
            <a:r>
              <a:rPr lang="en-US" dirty="0" smtClean="0"/>
              <a:t>Reference – Study</a:t>
            </a:r>
          </a:p>
          <a:p>
            <a:r>
              <a:rPr lang="en-US" dirty="0" smtClean="0"/>
              <a:t>Ad hoc lists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FE4C6A-4908-4B49-A923-D249196ADE92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Weekly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so critical that you must establish good habits, environments, and tools</a:t>
            </a:r>
          </a:p>
          <a:p>
            <a:r>
              <a:rPr lang="en-US" dirty="0" smtClean="0"/>
              <a:t>Recommendation is to block out two hours a week for this </a:t>
            </a:r>
            <a:r>
              <a:rPr lang="en-US" dirty="0" smtClean="0"/>
              <a:t>(e.g. Friday </a:t>
            </a:r>
            <a:r>
              <a:rPr lang="en-US" dirty="0" smtClean="0"/>
              <a:t>from 4-6 PM?)</a:t>
            </a:r>
          </a:p>
          <a:p>
            <a:r>
              <a:rPr lang="en-US" dirty="0" smtClean="0"/>
              <a:t>Review tasks</a:t>
            </a:r>
          </a:p>
          <a:p>
            <a:pPr lvl="1"/>
            <a:r>
              <a:rPr lang="en-US" dirty="0" smtClean="0"/>
              <a:t>Collect all new items (focus on completeness first)</a:t>
            </a:r>
          </a:p>
          <a:p>
            <a:pPr lvl="1"/>
            <a:r>
              <a:rPr lang="en-US" dirty="0" smtClean="0"/>
              <a:t>Review projects for next actions and create those tasks</a:t>
            </a:r>
          </a:p>
          <a:p>
            <a:pPr lvl="1"/>
            <a:r>
              <a:rPr lang="en-US" dirty="0" smtClean="0"/>
              <a:t>Tidy up the system (delete tasks that are completed or irrelevant, </a:t>
            </a:r>
            <a:r>
              <a:rPr lang="en-US" dirty="0" err="1" smtClean="0"/>
              <a:t>refactor</a:t>
            </a:r>
            <a:r>
              <a:rPr lang="en-US" dirty="0" smtClean="0"/>
              <a:t> as required)</a:t>
            </a:r>
          </a:p>
          <a:p>
            <a:r>
              <a:rPr lang="en-US" dirty="0" smtClean="0"/>
              <a:t>If you skip this, the system will break down very quickly</a:t>
            </a:r>
          </a:p>
          <a:p>
            <a:pPr lvl="1"/>
            <a:r>
              <a:rPr lang="en-US" dirty="0" smtClean="0"/>
              <a:t>The failure mode is that you’ll start feeling </a:t>
            </a:r>
            <a:r>
              <a:rPr lang="en-US" dirty="0" smtClean="0"/>
              <a:t>stress </a:t>
            </a:r>
            <a:r>
              <a:rPr lang="en-US" dirty="0" smtClean="0"/>
              <a:t>again</a:t>
            </a:r>
          </a:p>
          <a:p>
            <a:pPr lvl="1"/>
            <a:r>
              <a:rPr lang="en-US" dirty="0" smtClean="0"/>
              <a:t>You will realize that your brain is </a:t>
            </a:r>
            <a:r>
              <a:rPr lang="en-US" dirty="0" smtClean="0"/>
              <a:t>wasting cycles trying </a:t>
            </a:r>
            <a:r>
              <a:rPr lang="en-US" dirty="0" smtClean="0"/>
              <a:t>to keep track of what needs to be done</a:t>
            </a:r>
          </a:p>
          <a:p>
            <a:pPr lvl="1"/>
            <a:r>
              <a:rPr lang="en-US" dirty="0" smtClean="0"/>
              <a:t>That’s a symptom that you’ve stopped trusting your GTD system and it’s time for a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FE4C6A-4908-4B49-A923-D249196ADE92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Timetable of Activities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4C6A-4908-4B49-A923-D249196ADE92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85800" y="1447800"/>
          <a:ext cx="7696200" cy="3581400"/>
        </p:xfrm>
        <a:graphic>
          <a:graphicData uri="http://schemas.openxmlformats.org/drawingml/2006/table">
            <a:tbl>
              <a:tblPr>
                <a:tableStyleId>{5202B0CA-FC54-4496-8BCA-5EF66A818D29}</a:tableStyleId>
              </a:tblPr>
              <a:tblGrid>
                <a:gridCol w="1676400"/>
                <a:gridCol w="6019800"/>
              </a:tblGrid>
              <a:tr h="59690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Frequency</a:t>
                      </a:r>
                      <a:endParaRPr lang="en-US" sz="1400" b="1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Activity</a:t>
                      </a:r>
                      <a:endParaRPr lang="en-US" sz="1400" b="1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6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Throughout the day</a:t>
                      </a:r>
                      <a:endParaRPr lang="en-US" sz="1400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Work on contextual next actions (use “managing action” to decide</a:t>
                      </a:r>
                      <a:r>
                        <a:rPr lang="en-US" sz="1400" baseline="0" dirty="0" smtClean="0"/>
                        <a:t> what to do)</a:t>
                      </a:r>
                      <a:endParaRPr lang="en-US" sz="1400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6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Every 1-2 days</a:t>
                      </a:r>
                      <a:endParaRPr lang="en-US" sz="1400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Review projects, update next actions (use “natural project planning”)</a:t>
                      </a:r>
                      <a:endParaRPr lang="en-US" sz="1400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6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Once/week</a:t>
                      </a:r>
                      <a:endParaRPr lang="en-US" sz="1400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Complete collection, update</a:t>
                      </a:r>
                      <a:r>
                        <a:rPr lang="en-US" sz="1400" baseline="0" dirty="0" smtClean="0"/>
                        <a:t> projects and next actions, clean up system</a:t>
                      </a:r>
                      <a:endParaRPr lang="en-US" sz="1400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6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Quarterly</a:t>
                      </a:r>
                      <a:endParaRPr lang="en-US" sz="1400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Review</a:t>
                      </a:r>
                      <a:r>
                        <a:rPr lang="en-US" sz="1400" baseline="0" dirty="0" smtClean="0"/>
                        <a:t> areas of responsibility, 1-2 year goals</a:t>
                      </a:r>
                      <a:endParaRPr lang="en-US" sz="1400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69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Annually</a:t>
                      </a:r>
                      <a:endParaRPr lang="en-US" sz="1400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Review  higher level goals (3-5 year vision, life)</a:t>
                      </a:r>
                      <a:endParaRPr lang="en-US" sz="1400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This Presentation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dirty="0" smtClean="0"/>
              <a:t>Are you in control of your time?</a:t>
            </a:r>
          </a:p>
          <a:p>
            <a:r>
              <a:rPr lang="en-US" dirty="0" smtClean="0"/>
              <a:t>In your business and personal life, are you on top of your goals and commitments?</a:t>
            </a:r>
          </a:p>
          <a:p>
            <a:r>
              <a:rPr lang="en-US" dirty="0" smtClean="0"/>
              <a:t>Do you know what you should be doing at any given point in time?</a:t>
            </a:r>
          </a:p>
          <a:p>
            <a:r>
              <a:rPr lang="en-US" dirty="0" smtClean="0"/>
              <a:t>Are you completely relaxed about managing your time?</a:t>
            </a:r>
          </a:p>
          <a:p>
            <a:endParaRPr lang="en-US" dirty="0" smtClean="0"/>
          </a:p>
          <a:p>
            <a:pPr>
              <a:buNone/>
            </a:pPr>
            <a:r>
              <a:rPr lang="en-US" sz="1800" dirty="0" smtClean="0"/>
              <a:t>If all of the above are true, congratulations! You don’t need to be here.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FE4C6A-4908-4B49-A923-D249196ADE92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Questions?</a:t>
            </a:r>
          </a:p>
          <a:p>
            <a:pPr>
              <a:spcBef>
                <a:spcPts val="4200"/>
              </a:spcBef>
              <a:buNone/>
            </a:pPr>
            <a:r>
              <a:rPr lang="en-US" sz="2000" dirty="0" smtClean="0"/>
              <a:t>The bible: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3600" dirty="0" smtClean="0"/>
              <a:t>Getting Things Done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The Art of Stress-Free Productivity</a:t>
            </a:r>
            <a:br>
              <a:rPr lang="en-US" sz="2000" dirty="0" smtClean="0"/>
            </a:br>
            <a:r>
              <a:rPr lang="en-US" sz="2000" dirty="0" smtClean="0"/>
              <a:t>David Allen</a:t>
            </a:r>
            <a:br>
              <a:rPr lang="en-US" sz="2000" dirty="0" smtClean="0"/>
            </a:br>
            <a:r>
              <a:rPr lang="en-US" sz="2000" dirty="0" smtClean="0">
                <a:hlinkClick r:id="rId2"/>
              </a:rPr>
              <a:t>http</a:t>
            </a:r>
            <a:r>
              <a:rPr lang="en-US" sz="2000" dirty="0" smtClean="0">
                <a:hlinkClick r:id="rId2"/>
              </a:rPr>
              <a:t>://www.davidco.com</a:t>
            </a:r>
            <a:r>
              <a:rPr lang="en-US" sz="2000" dirty="0" smtClean="0">
                <a:hlinkClick r:id="rId2"/>
              </a:rPr>
              <a:t>/</a:t>
            </a:r>
            <a:endParaRPr lang="en-US" sz="2000" dirty="0" smtClean="0"/>
          </a:p>
          <a:p>
            <a:pPr>
              <a:spcBef>
                <a:spcPts val="4200"/>
              </a:spcBef>
              <a:buNone/>
            </a:pPr>
            <a:r>
              <a:rPr lang="en-US" sz="2000" dirty="0" smtClean="0"/>
              <a:t>The software: Doesn’t really matter, as long as you can categorize tasks.</a:t>
            </a:r>
            <a:endParaRPr lang="en-US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E4631C1-3CDB-47F9-A7F7-6E6F05DBF4F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Is Losing Its Edges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GTD defines work as </a:t>
            </a:r>
            <a:r>
              <a:rPr lang="en-US" b="1" dirty="0" smtClean="0"/>
              <a:t>anything that you want or need to be different than it currently is</a:t>
            </a:r>
            <a:endParaRPr lang="en-US" dirty="0" smtClean="0"/>
          </a:p>
          <a:p>
            <a:r>
              <a:rPr lang="en-US" dirty="0" smtClean="0"/>
              <a:t>Work used to be self-evident; milk cows, plow fields, etc.</a:t>
            </a:r>
          </a:p>
          <a:p>
            <a:pPr lvl="1"/>
            <a:r>
              <a:rPr lang="en-US" dirty="0" smtClean="0"/>
              <a:t>You knew when you were done</a:t>
            </a:r>
          </a:p>
          <a:p>
            <a:r>
              <a:rPr lang="en-US" dirty="0" smtClean="0"/>
              <a:t>As farming and manufacturing jobs are replaced with knowledge work, edges are vanishing</a:t>
            </a:r>
          </a:p>
          <a:p>
            <a:pPr lvl="1"/>
            <a:r>
              <a:rPr lang="en-US" dirty="0" smtClean="0"/>
              <a:t>When are the wireframe designs perfect and you can stop working on them?</a:t>
            </a:r>
          </a:p>
          <a:p>
            <a:pPr lvl="1"/>
            <a:r>
              <a:rPr lang="en-US" dirty="0" smtClean="0"/>
              <a:t>Should you be studying a new technology in your spare time to advance your career?</a:t>
            </a:r>
          </a:p>
          <a:p>
            <a:pPr lvl="1"/>
            <a:r>
              <a:rPr lang="en-US" dirty="0" smtClean="0"/>
              <a:t>Should you go to the gym on Sunday morning or make slides for a Lab49 seminar?</a:t>
            </a:r>
          </a:p>
          <a:p>
            <a:pPr lvl="1"/>
            <a:r>
              <a:rPr lang="en-US" dirty="0" smtClean="0"/>
              <a:t>Should you fix the kitchen faucet or update your personal web site?</a:t>
            </a:r>
          </a:p>
          <a:p>
            <a:r>
              <a:rPr lang="en-US" dirty="0" smtClean="0"/>
              <a:t>The distinction is blurring between business and personal work </a:t>
            </a:r>
          </a:p>
          <a:p>
            <a:r>
              <a:rPr lang="en-US" dirty="0" smtClean="0"/>
              <a:t>Jobs are constantly changing, and professionals are more free agents than ever before</a:t>
            </a:r>
          </a:p>
          <a:p>
            <a:pPr lvl="1"/>
            <a:r>
              <a:rPr lang="en-US" dirty="0" smtClean="0"/>
              <a:t>Little seems clear for very long, in terms of what our work is, and how to do it well</a:t>
            </a:r>
          </a:p>
          <a:p>
            <a:pPr lvl="1"/>
            <a:r>
              <a:rPr lang="en-US" dirty="0" smtClean="0"/>
              <a:t>We process huge amounts of information, and generate large volumes of ideas and commitments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FE4C6A-4908-4B49-A923-D249196ADE92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and the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problem:</a:t>
            </a:r>
          </a:p>
          <a:p>
            <a:pPr lvl="1"/>
            <a:r>
              <a:rPr lang="en-US" dirty="0" smtClean="0"/>
              <a:t>The amorphous blog of never-ending work fills up our brain and uses our CPU and RAM</a:t>
            </a:r>
          </a:p>
          <a:p>
            <a:pPr lvl="1"/>
            <a:r>
              <a:rPr lang="en-US" dirty="0" smtClean="0"/>
              <a:t>Many professionals have low-grade, constant anxiety</a:t>
            </a:r>
          </a:p>
          <a:p>
            <a:pPr lvl="2"/>
            <a:r>
              <a:rPr lang="en-US" dirty="0" smtClean="0"/>
              <a:t>Trying to remember everything that has to be done</a:t>
            </a:r>
          </a:p>
          <a:p>
            <a:pPr lvl="2"/>
            <a:r>
              <a:rPr lang="en-US" dirty="0" smtClean="0"/>
              <a:t>Worrying about the things that are not getting done</a:t>
            </a:r>
          </a:p>
          <a:p>
            <a:pPr lvl="1"/>
            <a:r>
              <a:rPr lang="en-US" dirty="0" smtClean="0"/>
              <a:t>Too much distraction at the day-to-day level to undertake bigger projects and goals</a:t>
            </a:r>
          </a:p>
          <a:p>
            <a:r>
              <a:rPr lang="en-US" dirty="0" smtClean="0"/>
              <a:t>The goal:</a:t>
            </a:r>
          </a:p>
          <a:p>
            <a:pPr lvl="1"/>
            <a:r>
              <a:rPr lang="en-US" dirty="0" smtClean="0"/>
              <a:t>Imagine if your personal management situation were totally under control</a:t>
            </a:r>
          </a:p>
          <a:p>
            <a:pPr lvl="1"/>
            <a:r>
              <a:rPr lang="en-US" dirty="0" smtClean="0"/>
              <a:t>What if you could dedicate 100% of your attention to the task at hand without distraction?</a:t>
            </a:r>
          </a:p>
          <a:p>
            <a:pPr lvl="1"/>
            <a:r>
              <a:rPr lang="en-US" dirty="0" smtClean="0"/>
              <a:t>Many of you know what that relaxed mental state is like</a:t>
            </a:r>
          </a:p>
          <a:p>
            <a:pPr lvl="2"/>
            <a:r>
              <a:rPr lang="en-US" dirty="0" smtClean="0"/>
              <a:t>e.g. when you’re playing sports, or a musical instrument, or cooking, or whatever</a:t>
            </a:r>
          </a:p>
          <a:p>
            <a:pPr>
              <a:buNone/>
            </a:pPr>
            <a:r>
              <a:rPr lang="en-US" sz="1800" dirty="0" smtClean="0"/>
              <a:t>The goal is to bring that relaxed state of effectiveness to your work life.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FE4C6A-4908-4B49-A923-D249196ADE9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Reader’s Digest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Have an organized system for keeping track of all of your work, outside of your brain</a:t>
            </a:r>
          </a:p>
          <a:p>
            <a:pPr lvl="1"/>
            <a:r>
              <a:rPr lang="en-US" dirty="0" smtClean="0"/>
              <a:t>Must be a comprehensive, trusted organizational system to capture everything you want to do</a:t>
            </a:r>
          </a:p>
          <a:p>
            <a:pPr lvl="1"/>
            <a:r>
              <a:rPr lang="en-US" dirty="0" smtClean="0"/>
              <a:t>Keyword is </a:t>
            </a:r>
            <a:r>
              <a:rPr lang="en-US" b="1" dirty="0" smtClean="0"/>
              <a:t>everything</a:t>
            </a:r>
            <a:r>
              <a:rPr lang="en-US" dirty="0" smtClean="0"/>
              <a:t>; work and personal, high and low priority, short and long term, etc.</a:t>
            </a:r>
          </a:p>
          <a:p>
            <a:pPr>
              <a:buFont typeface="+mj-lt"/>
              <a:buAutoNum type="arabicPeriod"/>
            </a:pPr>
            <a:endParaRPr lang="en-US" dirty="0" smtClean="0"/>
          </a:p>
          <a:p>
            <a:pPr>
              <a:buFont typeface="+mj-lt"/>
              <a:buAutoNum type="arabicPeriod"/>
            </a:pPr>
            <a:r>
              <a:rPr lang="en-US" dirty="0" smtClean="0"/>
              <a:t>Have a well-defined system for choosing your next action</a:t>
            </a:r>
          </a:p>
          <a:p>
            <a:pPr lvl="1"/>
            <a:r>
              <a:rPr lang="en-US" dirty="0" smtClean="0"/>
              <a:t>At any given time, what should you do next?</a:t>
            </a:r>
          </a:p>
          <a:p>
            <a:pPr lvl="1"/>
            <a:r>
              <a:rPr lang="en-US" dirty="0" smtClean="0"/>
              <a:t>Consult the data in your organized system, choose the next action, and do it</a:t>
            </a:r>
          </a:p>
          <a:p>
            <a:pPr lvl="1"/>
            <a:r>
              <a:rPr lang="en-US" dirty="0" smtClean="0"/>
              <a:t>Then update the organized system, and repeat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800" dirty="0" smtClean="0"/>
              <a:t>Has anyone figured out the operating system analogy yet?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FE4C6A-4908-4B49-A923-D249196ADE92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Wrong With To-Do Lists?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 problem is that it’s full of items that are </a:t>
            </a:r>
            <a:r>
              <a:rPr lang="en-US" b="1" dirty="0" smtClean="0"/>
              <a:t>not actionable</a:t>
            </a:r>
          </a:p>
          <a:p>
            <a:pPr lvl="1"/>
            <a:r>
              <a:rPr lang="en-US" dirty="0" smtClean="0"/>
              <a:t>You haven’t clarified the desired outcome</a:t>
            </a:r>
          </a:p>
          <a:p>
            <a:pPr lvl="1"/>
            <a:r>
              <a:rPr lang="en-US" dirty="0" smtClean="0"/>
              <a:t>You haven’t decided the next step</a:t>
            </a:r>
          </a:p>
          <a:p>
            <a:pPr lvl="1"/>
            <a:r>
              <a:rPr lang="en-US" dirty="0" smtClean="0"/>
              <a:t>You haven’t put reminders into a system that you trust</a:t>
            </a:r>
          </a:p>
          <a:p>
            <a:pPr lvl="1"/>
            <a:r>
              <a:rPr lang="en-US" dirty="0" smtClean="0"/>
              <a:t>Therefore they will contribute to your background stress, and not move forward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Exercise 1: </a:t>
            </a:r>
            <a:r>
              <a:rPr lang="en-US" dirty="0" smtClean="0"/>
              <a:t>Are there any problems </a:t>
            </a:r>
            <a:r>
              <a:rPr lang="en-US" dirty="0" smtClean="0"/>
              <a:t>with this to-do list?</a:t>
            </a:r>
          </a:p>
          <a:p>
            <a:pPr lvl="1"/>
            <a:r>
              <a:rPr lang="en-US" dirty="0" smtClean="0"/>
              <a:t>Buy milk</a:t>
            </a:r>
          </a:p>
          <a:p>
            <a:pPr lvl="1"/>
            <a:r>
              <a:rPr lang="en-US" dirty="0" smtClean="0"/>
              <a:t>Create web site</a:t>
            </a:r>
          </a:p>
          <a:p>
            <a:pPr lvl="1"/>
            <a:r>
              <a:rPr lang="en-US" dirty="0" smtClean="0"/>
              <a:t>Plan vacation</a:t>
            </a:r>
          </a:p>
          <a:p>
            <a:pPr lvl="1"/>
            <a:r>
              <a:rPr lang="en-US" dirty="0" smtClean="0"/>
              <a:t>Clean house</a:t>
            </a:r>
          </a:p>
          <a:p>
            <a:pPr lvl="1"/>
            <a:r>
              <a:rPr lang="en-US" dirty="0" smtClean="0"/>
              <a:t>Learn Silverlight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FE4C6A-4908-4B49-A923-D249196ADE92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Projects versus Next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Determine the next action for a project typically takes about two minutes</a:t>
            </a:r>
          </a:p>
          <a:p>
            <a:r>
              <a:rPr lang="en-US" dirty="0" smtClean="0"/>
              <a:t>Exercise 2: Think about the project or situation that is most on your mind at this moment</a:t>
            </a:r>
          </a:p>
          <a:p>
            <a:pPr lvl="1"/>
            <a:r>
              <a:rPr lang="en-US" dirty="0" smtClean="0"/>
              <a:t>What bugs you, distracts you, interests you, or otherwise consumes CPU cycles?</a:t>
            </a:r>
          </a:p>
          <a:p>
            <a:pPr lvl="1"/>
            <a:r>
              <a:rPr lang="en-US" dirty="0" smtClean="0"/>
              <a:t>Take two minutes right now to decide the exact next thing that needs to be done</a:t>
            </a:r>
          </a:p>
          <a:p>
            <a:pPr lvl="1"/>
            <a:r>
              <a:rPr lang="en-US" dirty="0" smtClean="0"/>
              <a:t>e.g. if the project is “create web site” what would you do next?</a:t>
            </a:r>
          </a:p>
          <a:p>
            <a:pPr lvl="2"/>
            <a:r>
              <a:rPr lang="en-US" dirty="0" smtClean="0"/>
              <a:t>Pick a domain name?</a:t>
            </a:r>
          </a:p>
          <a:p>
            <a:pPr lvl="2"/>
            <a:r>
              <a:rPr lang="en-US" dirty="0" smtClean="0"/>
              <a:t>Research hosting providers?</a:t>
            </a:r>
          </a:p>
          <a:p>
            <a:r>
              <a:rPr lang="en-US" dirty="0" smtClean="0"/>
              <a:t>Exercise 3:</a:t>
            </a:r>
          </a:p>
          <a:p>
            <a:pPr lvl="1"/>
            <a:r>
              <a:rPr lang="en-US" dirty="0" smtClean="0"/>
              <a:t>Let’s pick the next actions for the other items on the previous slide</a:t>
            </a:r>
          </a:p>
          <a:p>
            <a:pPr lvl="2"/>
            <a:r>
              <a:rPr lang="en-US" dirty="0" smtClean="0"/>
              <a:t>Plan vacation</a:t>
            </a:r>
          </a:p>
          <a:p>
            <a:pPr lvl="2"/>
            <a:r>
              <a:rPr lang="en-US" dirty="0" smtClean="0"/>
              <a:t>Learn Silverlight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gist of the GTD system is:</a:t>
            </a: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Don’t confuse projects and next actions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Spend most of your time working on next actions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Periodically (every 1-2 days) scan your projects to determine new next actions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Periodically (once/week) update your list of projects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FE4C6A-4908-4B49-A923-D249196ADE92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E4C6A-4908-4B49-A923-D249196ADE9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76400" y="838200"/>
            <a:ext cx="2286000" cy="22860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Stuff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1905000" y="2057400"/>
            <a:ext cx="1828800" cy="228600"/>
          </a:xfrm>
          <a:prstGeom prst="flowChartTerminator">
            <a:avLst/>
          </a:prstGeom>
          <a:solidFill>
            <a:srgbClr val="99FF99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What is it?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" name="Flowchart: Decision 8"/>
          <p:cNvSpPr/>
          <p:nvPr/>
        </p:nvSpPr>
        <p:spPr>
          <a:xfrm>
            <a:off x="1905000" y="2705100"/>
            <a:ext cx="1828800" cy="457200"/>
          </a:xfrm>
          <a:prstGeom prst="flowChartDecision">
            <a:avLst/>
          </a:prstGeom>
          <a:solidFill>
            <a:srgbClr val="FF7C80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Is it actionable?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" name="Flowchart: Decision 12"/>
          <p:cNvSpPr/>
          <p:nvPr/>
        </p:nvSpPr>
        <p:spPr>
          <a:xfrm>
            <a:off x="1905000" y="4343400"/>
            <a:ext cx="1828800" cy="457200"/>
          </a:xfrm>
          <a:prstGeom prst="flowChartDecision">
            <a:avLst/>
          </a:prstGeom>
          <a:solidFill>
            <a:srgbClr val="FF7C80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Is it &lt; 2 minutes?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4" name="Flowchart: Process 13"/>
          <p:cNvSpPr/>
          <p:nvPr/>
        </p:nvSpPr>
        <p:spPr>
          <a:xfrm>
            <a:off x="2133600" y="1382486"/>
            <a:ext cx="1371600" cy="228600"/>
          </a:xfrm>
          <a:prstGeom prst="flowChartProcess">
            <a:avLst/>
          </a:prstGeom>
          <a:solidFill>
            <a:srgbClr val="99CCFF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+Inbox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5" name="Flowchart: Process 14"/>
          <p:cNvSpPr/>
          <p:nvPr/>
        </p:nvSpPr>
        <p:spPr>
          <a:xfrm>
            <a:off x="5867400" y="4124236"/>
            <a:ext cx="1371600" cy="228600"/>
          </a:xfrm>
          <a:prstGeom prst="flowChartProcess">
            <a:avLst/>
          </a:prstGeom>
          <a:solidFill>
            <a:srgbClr val="99CCFF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Projects</a:t>
            </a:r>
            <a:endParaRPr lang="en-US" sz="1100" b="1" dirty="0">
              <a:solidFill>
                <a:schemeClr val="tx1"/>
              </a:solidFill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5867400" y="2362200"/>
            <a:ext cx="1371600" cy="1143000"/>
            <a:chOff x="4724400" y="2438400"/>
            <a:chExt cx="1371600" cy="1143000"/>
          </a:xfrm>
        </p:grpSpPr>
        <p:sp>
          <p:nvSpPr>
            <p:cNvPr id="16" name="Flowchart: Process 15"/>
            <p:cNvSpPr/>
            <p:nvPr/>
          </p:nvSpPr>
          <p:spPr>
            <a:xfrm>
              <a:off x="4724400" y="2438400"/>
              <a:ext cx="1371600" cy="228600"/>
            </a:xfrm>
            <a:prstGeom prst="flowChartProcess">
              <a:avLst/>
            </a:prstGeom>
            <a:solidFill>
              <a:srgbClr val="99CCFF"/>
            </a:solidFill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Trash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" name="Flowchart: Process 16"/>
            <p:cNvSpPr/>
            <p:nvPr/>
          </p:nvSpPr>
          <p:spPr>
            <a:xfrm>
              <a:off x="4724400" y="2895600"/>
              <a:ext cx="1371600" cy="228600"/>
            </a:xfrm>
            <a:prstGeom prst="flowChartProcess">
              <a:avLst/>
            </a:prstGeom>
            <a:solidFill>
              <a:srgbClr val="99CCFF"/>
            </a:solidFill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Someday/Maybe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8" name="Flowchart: Process 17"/>
            <p:cNvSpPr/>
            <p:nvPr/>
          </p:nvSpPr>
          <p:spPr>
            <a:xfrm>
              <a:off x="4724400" y="3352800"/>
              <a:ext cx="1371600" cy="228600"/>
            </a:xfrm>
            <a:prstGeom prst="flowChartProcess">
              <a:avLst/>
            </a:prstGeom>
            <a:solidFill>
              <a:srgbClr val="99CCFF"/>
            </a:solidFill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Reference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</p:grpSp>
      <p:sp>
        <p:nvSpPr>
          <p:cNvPr id="19" name="Flowchart: Terminator 18"/>
          <p:cNvSpPr/>
          <p:nvPr/>
        </p:nvSpPr>
        <p:spPr>
          <a:xfrm>
            <a:off x="990600" y="5334000"/>
            <a:ext cx="1828800" cy="228600"/>
          </a:xfrm>
          <a:prstGeom prst="flowChartTerminator">
            <a:avLst/>
          </a:prstGeom>
          <a:solidFill>
            <a:srgbClr val="99FF99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Do it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0" name="Flowchart: Terminator 19"/>
          <p:cNvSpPr/>
          <p:nvPr/>
        </p:nvSpPr>
        <p:spPr>
          <a:xfrm>
            <a:off x="3352800" y="5334000"/>
            <a:ext cx="1828800" cy="228600"/>
          </a:xfrm>
          <a:prstGeom prst="flowChartTerminator">
            <a:avLst/>
          </a:prstGeom>
          <a:solidFill>
            <a:srgbClr val="99FF99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Delegate it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1" name="Flowchart: Terminator 20"/>
          <p:cNvSpPr/>
          <p:nvPr/>
        </p:nvSpPr>
        <p:spPr>
          <a:xfrm>
            <a:off x="5715000" y="5334000"/>
            <a:ext cx="1828800" cy="228600"/>
          </a:xfrm>
          <a:prstGeom prst="flowChartTerminator">
            <a:avLst/>
          </a:prstGeom>
          <a:solidFill>
            <a:srgbClr val="99FF99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Defer it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2" name="Flowchart: Process 21"/>
          <p:cNvSpPr/>
          <p:nvPr/>
        </p:nvSpPr>
        <p:spPr>
          <a:xfrm>
            <a:off x="3581400" y="6172200"/>
            <a:ext cx="1371600" cy="228600"/>
          </a:xfrm>
          <a:prstGeom prst="flowChartProcess">
            <a:avLst/>
          </a:prstGeom>
          <a:solidFill>
            <a:srgbClr val="99CCFF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Waiting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3" name="Flowchart: Process 22"/>
          <p:cNvSpPr/>
          <p:nvPr/>
        </p:nvSpPr>
        <p:spPr>
          <a:xfrm>
            <a:off x="7010400" y="6172200"/>
            <a:ext cx="1371600" cy="228600"/>
          </a:xfrm>
          <a:prstGeom prst="flowChartProcess">
            <a:avLst/>
          </a:prstGeom>
          <a:solidFill>
            <a:srgbClr val="99CCFF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Calendar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4" name="Flowchart: Process 23"/>
          <p:cNvSpPr/>
          <p:nvPr/>
        </p:nvSpPr>
        <p:spPr>
          <a:xfrm>
            <a:off x="5257800" y="6172200"/>
            <a:ext cx="1371600" cy="228600"/>
          </a:xfrm>
          <a:prstGeom prst="flowChartProcess">
            <a:avLst/>
          </a:prstGeom>
          <a:solidFill>
            <a:srgbClr val="99CCFF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Next Actions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4038600" y="5867400"/>
            <a:ext cx="457200" cy="1588"/>
          </a:xfrm>
          <a:prstGeom prst="straightConnector1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 flipV="1">
            <a:off x="6019800" y="5638800"/>
            <a:ext cx="458788" cy="457200"/>
          </a:xfrm>
          <a:prstGeom prst="straightConnector1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859588" y="5638800"/>
            <a:ext cx="836612" cy="457200"/>
          </a:xfrm>
          <a:prstGeom prst="straightConnector1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 flipV="1">
            <a:off x="1905000" y="4800600"/>
            <a:ext cx="458788" cy="457200"/>
          </a:xfrm>
          <a:prstGeom prst="straightConnector1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354388" y="4724400"/>
            <a:ext cx="684212" cy="533400"/>
          </a:xfrm>
          <a:prstGeom prst="straightConnector1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828800" y="4838700"/>
            <a:ext cx="3786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Yes</a:t>
            </a:r>
            <a:endParaRPr lang="en-US" sz="1100" dirty="0"/>
          </a:p>
        </p:txBody>
      </p:sp>
      <p:sp>
        <p:nvSpPr>
          <p:cNvPr id="36" name="TextBox 35"/>
          <p:cNvSpPr txBox="1"/>
          <p:nvPr/>
        </p:nvSpPr>
        <p:spPr>
          <a:xfrm>
            <a:off x="3765024" y="4800600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No</a:t>
            </a:r>
            <a:endParaRPr lang="en-US" sz="1100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3581400" y="4724400"/>
            <a:ext cx="2133600" cy="609600"/>
          </a:xfrm>
          <a:prstGeom prst="straightConnector1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lowchart: Terminator 40"/>
          <p:cNvSpPr/>
          <p:nvPr/>
        </p:nvSpPr>
        <p:spPr>
          <a:xfrm>
            <a:off x="1905000" y="3657600"/>
            <a:ext cx="1828800" cy="228600"/>
          </a:xfrm>
          <a:prstGeom prst="flowChartTerminator">
            <a:avLst/>
          </a:prstGeom>
          <a:solidFill>
            <a:srgbClr val="99FF99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What’s the next action?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rot="5400000">
            <a:off x="2667000" y="4114800"/>
            <a:ext cx="304800" cy="1588"/>
          </a:xfrm>
          <a:prstGeom prst="straightConnector1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>
            <a:off x="2667794" y="3428206"/>
            <a:ext cx="304800" cy="1588"/>
          </a:xfrm>
          <a:prstGeom prst="straightConnector1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460172" y="3254830"/>
            <a:ext cx="3786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Yes</a:t>
            </a:r>
            <a:endParaRPr lang="en-US" sz="1100" dirty="0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3581400" y="2492829"/>
            <a:ext cx="2220686" cy="326571"/>
          </a:xfrm>
          <a:prstGeom prst="straightConnector1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3581400" y="3080656"/>
            <a:ext cx="2220686" cy="304801"/>
          </a:xfrm>
          <a:prstGeom prst="straightConnector1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3810000" y="2928257"/>
            <a:ext cx="1981200" cy="10887"/>
          </a:xfrm>
          <a:prstGeom prst="straightConnector1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886200" y="2732314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No</a:t>
            </a:r>
            <a:endParaRPr lang="en-US" sz="1100" dirty="0"/>
          </a:p>
        </p:txBody>
      </p:sp>
      <p:cxnSp>
        <p:nvCxnSpPr>
          <p:cNvPr id="59" name="Straight Arrow Connector 58"/>
          <p:cNvCxnSpPr/>
          <p:nvPr/>
        </p:nvCxnSpPr>
        <p:spPr>
          <a:xfrm rot="5400000">
            <a:off x="2667794" y="2513806"/>
            <a:ext cx="304800" cy="1588"/>
          </a:xfrm>
          <a:prstGeom prst="straightConnector1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2667794" y="1838892"/>
            <a:ext cx="304800" cy="1588"/>
          </a:xfrm>
          <a:prstGeom prst="straightConnector1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5400000">
            <a:off x="2667796" y="1196634"/>
            <a:ext cx="304800" cy="1588"/>
          </a:xfrm>
          <a:prstGeom prst="straightConnector1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3352800" y="3200400"/>
            <a:ext cx="2438400" cy="990600"/>
          </a:xfrm>
          <a:prstGeom prst="straightConnector1">
            <a:avLst/>
          </a:prstGeom>
          <a:ln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019800" y="4352836"/>
            <a:ext cx="1603324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100" dirty="0" smtClean="0"/>
              <a:t> Plan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/>
              <a:t> Capture 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/>
              <a:t> Review for next actions</a:t>
            </a:r>
            <a:endParaRPr lang="en-US" sz="1100" dirty="0"/>
          </a:p>
        </p:txBody>
      </p:sp>
      <p:sp>
        <p:nvSpPr>
          <p:cNvPr id="72" name="TextBox 71"/>
          <p:cNvSpPr txBox="1"/>
          <p:nvPr/>
        </p:nvSpPr>
        <p:spPr>
          <a:xfrm>
            <a:off x="4038600" y="3505200"/>
            <a:ext cx="13115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Needs to be broken</a:t>
            </a:r>
          </a:p>
          <a:p>
            <a:pPr algn="ctr"/>
            <a:r>
              <a:rPr lang="en-US" sz="1100" dirty="0" smtClean="0"/>
              <a:t>down Into actions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the 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Implementing these ideas requires the ability to categorize tasks</a:t>
            </a:r>
          </a:p>
          <a:p>
            <a:pPr lvl="1"/>
            <a:r>
              <a:rPr lang="en-US" dirty="0" smtClean="0"/>
              <a:t>Outlook + BlackBerry works very well</a:t>
            </a:r>
          </a:p>
          <a:p>
            <a:pPr lvl="2"/>
            <a:r>
              <a:rPr lang="en-US" dirty="0" smtClean="0"/>
              <a:t>Use Outlook task categories (not folders)</a:t>
            </a:r>
          </a:p>
          <a:p>
            <a:pPr lvl="2"/>
            <a:r>
              <a:rPr lang="en-US" dirty="0" smtClean="0"/>
              <a:t>Ctrl-Shift-K is your friend</a:t>
            </a:r>
          </a:p>
          <a:p>
            <a:pPr lvl="1"/>
            <a:r>
              <a:rPr lang="en-US" dirty="0" smtClean="0"/>
              <a:t>For the Apple-inclined:</a:t>
            </a:r>
          </a:p>
          <a:p>
            <a:pPr lvl="2"/>
            <a:r>
              <a:rPr lang="en-US" dirty="0" err="1" smtClean="0"/>
              <a:t>OmniFocus</a:t>
            </a:r>
            <a:endParaRPr lang="en-US" dirty="0" smtClean="0"/>
          </a:p>
          <a:p>
            <a:pPr lvl="2"/>
            <a:r>
              <a:rPr lang="en-US" dirty="0" err="1" smtClean="0"/>
              <a:t>Toodledo</a:t>
            </a:r>
            <a:endParaRPr lang="en-US" dirty="0" smtClean="0"/>
          </a:p>
          <a:p>
            <a:pPr lvl="2"/>
            <a:r>
              <a:rPr lang="en-US" dirty="0" smtClean="0"/>
              <a:t>Things</a:t>
            </a:r>
          </a:p>
          <a:p>
            <a:pPr lvl="2"/>
            <a:r>
              <a:rPr lang="en-US" dirty="0" smtClean="0"/>
              <a:t>The Hit List</a:t>
            </a:r>
          </a:p>
          <a:p>
            <a:pPr lvl="1"/>
            <a:r>
              <a:rPr lang="en-US" dirty="0" smtClean="0"/>
              <a:t>Wireless syncing with categories is a must</a:t>
            </a:r>
          </a:p>
          <a:p>
            <a:r>
              <a:rPr lang="en-US" dirty="0" smtClean="0"/>
              <a:t>Initial minimum list of categories:</a:t>
            </a:r>
          </a:p>
          <a:p>
            <a:pPr lvl="1"/>
            <a:r>
              <a:rPr lang="en-US" dirty="0" smtClean="0"/>
              <a:t>+Inbox</a:t>
            </a:r>
          </a:p>
          <a:p>
            <a:pPr lvl="1"/>
            <a:r>
              <a:rPr lang="en-US" dirty="0" smtClean="0"/>
              <a:t>Someday/Maybe</a:t>
            </a:r>
          </a:p>
          <a:p>
            <a:pPr lvl="1"/>
            <a:r>
              <a:rPr lang="en-US" dirty="0" smtClean="0"/>
              <a:t>Reference</a:t>
            </a:r>
          </a:p>
          <a:p>
            <a:pPr lvl="1"/>
            <a:r>
              <a:rPr lang="en-US" dirty="0" smtClean="0"/>
              <a:t>Projects</a:t>
            </a:r>
          </a:p>
          <a:p>
            <a:pPr lvl="1"/>
            <a:r>
              <a:rPr lang="en-US" dirty="0" smtClean="0"/>
              <a:t>Waiting</a:t>
            </a:r>
          </a:p>
          <a:p>
            <a:pPr lvl="1"/>
            <a:r>
              <a:rPr lang="en-US" dirty="0" smtClean="0"/>
              <a:t>Next </a:t>
            </a:r>
            <a:r>
              <a:rPr lang="en-US" dirty="0" smtClean="0"/>
              <a:t>Actions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E4631C1-3CDB-47F9-A7F7-6E6F05DBF4F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b49 Template v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Lab49 Template v01</Template>
  <TotalTime>240</TotalTime>
  <Words>2033</Words>
  <Application>Microsoft Office PowerPoint</Application>
  <PresentationFormat>On-screen Show (4:3)</PresentationFormat>
  <Paragraphs>309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Lab49 Template v01</vt:lpstr>
      <vt:lpstr>Getting Things Done</vt:lpstr>
      <vt:lpstr>Who Is This Presentation For?</vt:lpstr>
      <vt:lpstr>Work Is Losing Its Edges</vt:lpstr>
      <vt:lpstr>The Problem and the Goal</vt:lpstr>
      <vt:lpstr>The Reader’s Digest Version</vt:lpstr>
      <vt:lpstr>What’s Wrong With To-Do Lists?</vt:lpstr>
      <vt:lpstr>Understanding Projects versus Next Actions</vt:lpstr>
      <vt:lpstr>The Big Picture</vt:lpstr>
      <vt:lpstr>Implementing the System</vt:lpstr>
      <vt:lpstr>Exercise Four</vt:lpstr>
      <vt:lpstr>Next Action Contexts</vt:lpstr>
      <vt:lpstr>How to Use the Calendar</vt:lpstr>
      <vt:lpstr>How to Use Email</vt:lpstr>
      <vt:lpstr>Managing Action</vt:lpstr>
      <vt:lpstr>Project Planning</vt:lpstr>
      <vt:lpstr>Collecting</vt:lpstr>
      <vt:lpstr>Organizational Refinements</vt:lpstr>
      <vt:lpstr>Weekly Review</vt:lpstr>
      <vt:lpstr>Timetable of Activities</vt:lpstr>
      <vt:lpstr>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Things Done</dc:title>
  <dc:creator>Joe</dc:creator>
  <cp:lastModifiedBy>Joe</cp:lastModifiedBy>
  <cp:revision>42</cp:revision>
  <dcterms:created xsi:type="dcterms:W3CDTF">2010-07-25T13:53:10Z</dcterms:created>
  <dcterms:modified xsi:type="dcterms:W3CDTF">2010-07-30T08:59:26Z</dcterms:modified>
</cp:coreProperties>
</file>